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5" r:id="rId7"/>
    <p:sldId id="259" r:id="rId8"/>
    <p:sldId id="260" r:id="rId9"/>
    <p:sldId id="266" r:id="rId10"/>
    <p:sldId id="261" r:id="rId11"/>
    <p:sldId id="26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cheline Lips-Maas" userId="b5a1580a-137c-4233-987d-1e30c7ee38e1" providerId="ADAL" clId="{A31EC694-5F93-4ADA-AC05-51BBCAF05EB9}"/>
    <pc:docChg chg="custSel modSld">
      <pc:chgData name="Mecheline Lips-Maas" userId="b5a1580a-137c-4233-987d-1e30c7ee38e1" providerId="ADAL" clId="{A31EC694-5F93-4ADA-AC05-51BBCAF05EB9}" dt="2023-05-31T07:43:07.986" v="183" actId="20577"/>
      <pc:docMkLst>
        <pc:docMk/>
      </pc:docMkLst>
      <pc:sldChg chg="modSp mod">
        <pc:chgData name="Mecheline Lips-Maas" userId="b5a1580a-137c-4233-987d-1e30c7ee38e1" providerId="ADAL" clId="{A31EC694-5F93-4ADA-AC05-51BBCAF05EB9}" dt="2023-05-31T07:42:24.656" v="178" actId="255"/>
        <pc:sldMkLst>
          <pc:docMk/>
          <pc:sldMk cId="425413445" sldId="258"/>
        </pc:sldMkLst>
        <pc:spChg chg="mod">
          <ac:chgData name="Mecheline Lips-Maas" userId="b5a1580a-137c-4233-987d-1e30c7ee38e1" providerId="ADAL" clId="{A31EC694-5F93-4ADA-AC05-51BBCAF05EB9}" dt="2023-05-31T07:42:24.656" v="178" actId="255"/>
          <ac:spMkLst>
            <pc:docMk/>
            <pc:sldMk cId="425413445" sldId="258"/>
            <ac:spMk id="2" creationId="{00000000-0000-0000-0000-000000000000}"/>
          </ac:spMkLst>
        </pc:spChg>
      </pc:sldChg>
      <pc:sldChg chg="modSp mod">
        <pc:chgData name="Mecheline Lips-Maas" userId="b5a1580a-137c-4233-987d-1e30c7ee38e1" providerId="ADAL" clId="{A31EC694-5F93-4ADA-AC05-51BBCAF05EB9}" dt="2023-05-31T07:43:07.986" v="183" actId="20577"/>
        <pc:sldMkLst>
          <pc:docMk/>
          <pc:sldMk cId="2904182320" sldId="265"/>
        </pc:sldMkLst>
        <pc:spChg chg="mod">
          <ac:chgData name="Mecheline Lips-Maas" userId="b5a1580a-137c-4233-987d-1e30c7ee38e1" providerId="ADAL" clId="{A31EC694-5F93-4ADA-AC05-51BBCAF05EB9}" dt="2023-05-31T07:43:07.986" v="183" actId="20577"/>
          <ac:spMkLst>
            <pc:docMk/>
            <pc:sldMk cId="2904182320" sldId="265"/>
            <ac:spMk id="3" creationId="{F36DFA1D-E9D8-568E-75C1-25F123069E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1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4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7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63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10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1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52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5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06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3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ABED-0895-41EB-8BB2-47F18C950DF1}" type="datetimeFigureOut">
              <a:rPr lang="nl-NL" smtClean="0"/>
              <a:t>31-5-2023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F8BF-2232-4CBF-B742-8C4116C83D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6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nl-NL" sz="4000" dirty="0"/>
              <a:t>4.1 Wat staat er op een etiket?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17772"/>
            <a:ext cx="4104456" cy="58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7C23437-BDE8-8496-D718-E0DBDD33C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320480" cy="6480720"/>
          </a:xfrm>
        </p:spPr>
        <p:txBody>
          <a:bodyPr>
            <a:normAutofit/>
          </a:bodyPr>
          <a:lstStyle/>
          <a:p>
            <a:pPr lvl="1" eaLnBrk="1" hangingPunct="1"/>
            <a:br>
              <a:rPr lang="nl-NL" b="1" dirty="0">
                <a:latin typeface="+mn-lt"/>
              </a:rPr>
            </a:br>
            <a:r>
              <a:rPr lang="nl-NL" b="1" dirty="0">
                <a:latin typeface="+mn-lt"/>
              </a:rPr>
              <a:t>1. Naam product</a:t>
            </a:r>
            <a:br>
              <a:rPr lang="nl-NL" sz="2000" b="1" dirty="0">
                <a:latin typeface="+mn-lt"/>
              </a:rPr>
            </a:br>
            <a:br>
              <a:rPr lang="nl-NL" sz="2000" b="1" dirty="0">
                <a:latin typeface="+mn-lt"/>
              </a:rPr>
            </a:br>
            <a:r>
              <a:rPr lang="nl-NL" sz="2000" b="1" dirty="0">
                <a:latin typeface="+mn-lt"/>
              </a:rPr>
              <a:t>2. </a:t>
            </a:r>
            <a:r>
              <a:rPr lang="nl-NL" b="1" dirty="0">
                <a:latin typeface="+mn-lt"/>
              </a:rPr>
              <a:t>Ingrediënten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De ingrediënten staan op volgorde van veel naar weinig. 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En </a:t>
            </a:r>
            <a:r>
              <a:rPr lang="nl-BE" dirty="0">
                <a:latin typeface="+mn-lt"/>
                <a:ea typeface="Tahoma" pitchFamily="34" charset="0"/>
                <a:cs typeface="Tahoma" pitchFamily="34" charset="0"/>
              </a:rPr>
              <a:t>Informatie over </a:t>
            </a:r>
            <a:r>
              <a:rPr lang="nl-BE" b="1" dirty="0">
                <a:latin typeface="+mn-lt"/>
                <a:ea typeface="Tahoma" pitchFamily="34" charset="0"/>
                <a:cs typeface="Tahoma" pitchFamily="34" charset="0"/>
              </a:rPr>
              <a:t>allergenen.</a:t>
            </a:r>
            <a:br>
              <a:rPr lang="nl-NL" b="1" dirty="0">
                <a:latin typeface="+mn-lt"/>
              </a:rPr>
            </a:br>
            <a:br>
              <a:rPr lang="nl-NL" b="1" dirty="0">
                <a:latin typeface="+mn-lt"/>
              </a:rPr>
            </a:br>
            <a:r>
              <a:rPr lang="nl-NL" b="1" dirty="0">
                <a:latin typeface="+mn-lt"/>
              </a:rPr>
              <a:t>3</a:t>
            </a:r>
            <a:r>
              <a:rPr lang="nl-NL" sz="1800" b="1" dirty="0">
                <a:latin typeface="+mn-lt"/>
              </a:rPr>
              <a:t>. Inhoud</a:t>
            </a:r>
            <a:br>
              <a:rPr lang="nl-NL" sz="1800" b="1" dirty="0">
                <a:latin typeface="+mn-lt"/>
              </a:rPr>
            </a:br>
            <a:r>
              <a:rPr lang="nl-NL" sz="1800" b="1" dirty="0">
                <a:latin typeface="+mn-lt"/>
              </a:rPr>
              <a:t>Netto</a:t>
            </a:r>
            <a:r>
              <a:rPr lang="nl-NL" sz="1800" dirty="0">
                <a:latin typeface="+mn-lt"/>
              </a:rPr>
              <a:t> hoeveelheid = zonder verpakking. 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Het symbool </a:t>
            </a:r>
            <a:r>
              <a:rPr lang="nl-NL" sz="2400" b="1" dirty="0">
                <a:latin typeface="+mn-lt"/>
              </a:rPr>
              <a:t>e</a:t>
            </a:r>
            <a:r>
              <a:rPr lang="nl-NL" sz="1800" dirty="0">
                <a:latin typeface="+mn-lt"/>
              </a:rPr>
              <a:t> staat voor '</a:t>
            </a:r>
            <a:r>
              <a:rPr lang="nl-NL" sz="1800" dirty="0" err="1">
                <a:latin typeface="+mn-lt"/>
              </a:rPr>
              <a:t>estimated</a:t>
            </a:r>
            <a:r>
              <a:rPr lang="nl-NL" sz="1800" dirty="0">
                <a:latin typeface="+mn-lt"/>
              </a:rPr>
              <a:t>', ofwel </a:t>
            </a:r>
            <a:r>
              <a:rPr lang="nl-NL" sz="1800" u="sng" dirty="0">
                <a:latin typeface="+mn-lt"/>
              </a:rPr>
              <a:t>ongeveer</a:t>
            </a:r>
            <a:r>
              <a:rPr lang="nl-NL" sz="1800" dirty="0">
                <a:latin typeface="+mn-lt"/>
              </a:rPr>
              <a:t>.</a:t>
            </a:r>
            <a:br>
              <a:rPr lang="nl-NL" sz="1800" dirty="0">
                <a:latin typeface="+mn-lt"/>
              </a:rPr>
            </a:br>
            <a:br>
              <a:rPr lang="nl-NL" sz="1800" b="1" dirty="0">
                <a:latin typeface="+mn-lt"/>
              </a:rPr>
            </a:br>
            <a:r>
              <a:rPr lang="nl-NL" sz="1800" b="1" dirty="0">
                <a:latin typeface="+mn-lt"/>
              </a:rPr>
              <a:t>4</a:t>
            </a:r>
            <a:r>
              <a:rPr lang="nl-NL" sz="1800" b="1" dirty="0"/>
              <a:t>. </a:t>
            </a:r>
            <a:r>
              <a:rPr lang="nl-NL" sz="1800" b="1" dirty="0">
                <a:latin typeface="+mn-lt"/>
              </a:rPr>
              <a:t>Houdbaarheid</a:t>
            </a:r>
            <a:br>
              <a:rPr lang="nl-NL" sz="1800" b="1" dirty="0"/>
            </a:br>
            <a:r>
              <a:rPr lang="nl-NL" sz="1800" b="1" dirty="0">
                <a:latin typeface="+mn-lt"/>
              </a:rPr>
              <a:t>T.H.T :</a:t>
            </a:r>
            <a:r>
              <a:rPr lang="nl-NL" sz="1800" dirty="0">
                <a:latin typeface="+mn-lt"/>
              </a:rPr>
              <a:t>Tenminste Houdbaar Tot</a:t>
            </a:r>
            <a:br>
              <a:rPr lang="nl-NL" sz="1800" dirty="0">
                <a:latin typeface="+mn-lt"/>
              </a:rPr>
            </a:br>
            <a:r>
              <a:rPr lang="nl-NL" sz="1800" dirty="0">
                <a:latin typeface="+mn-lt"/>
              </a:rPr>
              <a:t>of</a:t>
            </a:r>
            <a:br>
              <a:rPr lang="nl-NL" sz="1800" dirty="0">
                <a:latin typeface="+mn-lt"/>
              </a:rPr>
            </a:br>
            <a:r>
              <a:rPr lang="nl-NL" sz="1800" b="1" dirty="0">
                <a:latin typeface="+mn-lt"/>
              </a:rPr>
              <a:t>T.G.T: </a:t>
            </a:r>
            <a:r>
              <a:rPr lang="nl-NL" sz="1800" dirty="0">
                <a:latin typeface="+mn-lt"/>
              </a:rPr>
              <a:t>Te Gebruiken Tot: uiterste datum waarop producten die snel bederven gegeten kunnen worden</a:t>
            </a:r>
            <a:br>
              <a:rPr lang="nl-NL" sz="1800" dirty="0">
                <a:latin typeface="+mn-lt"/>
              </a:rPr>
            </a:br>
            <a:endParaRPr lang="nl-NL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94" y="136840"/>
            <a:ext cx="4209820" cy="66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BB2526B-07A9-90A4-68B8-4E5653BBAC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854" y="16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6DFA1D-E9D8-568E-75C1-25F123069E8F}"/>
              </a:ext>
            </a:extLst>
          </p:cNvPr>
          <p:cNvSpPr txBox="1"/>
          <p:nvPr/>
        </p:nvSpPr>
        <p:spPr>
          <a:xfrm>
            <a:off x="216024" y="428178"/>
            <a:ext cx="457200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sz="1600" b="1" dirty="0">
                <a:latin typeface="+mn-lt"/>
              </a:rPr>
            </a:br>
            <a:r>
              <a:rPr lang="nl-NL" sz="1600" b="1" dirty="0">
                <a:latin typeface="+mn-lt"/>
              </a:rPr>
              <a:t>5. Voedingswaarde</a:t>
            </a:r>
            <a:br>
              <a:rPr lang="nl-NL" sz="1600" dirty="0">
                <a:latin typeface="+mn-lt"/>
              </a:rPr>
            </a:br>
            <a:r>
              <a:rPr lang="nl-BE" altLang="nl-NL" sz="1600" b="1" dirty="0">
                <a:latin typeface="+mn-lt"/>
                <a:cs typeface="Tahoma" panose="020B0604030504040204" pitchFamily="34" charset="0"/>
              </a:rPr>
              <a:t>Energie: </a:t>
            </a:r>
            <a:r>
              <a:rPr lang="nl-BE" altLang="nl-NL" sz="1600" dirty="0">
                <a:latin typeface="+mn-lt"/>
                <a:cs typeface="Tahoma" panose="020B0604030504040204" pitchFamily="34" charset="0"/>
              </a:rPr>
              <a:t>uitgedrukt in </a:t>
            </a:r>
            <a:r>
              <a:rPr lang="nl-BE" altLang="nl-NL" sz="1600" u="sng" dirty="0">
                <a:latin typeface="+mn-lt"/>
                <a:cs typeface="Tahoma" panose="020B0604030504040204" pitchFamily="34" charset="0"/>
              </a:rPr>
              <a:t>kilocalorieën </a:t>
            </a:r>
            <a:r>
              <a:rPr lang="nl-BE" altLang="nl-NL" sz="1600" dirty="0">
                <a:latin typeface="+mn-lt"/>
                <a:cs typeface="Tahoma" panose="020B0604030504040204" pitchFamily="34" charset="0"/>
              </a:rPr>
              <a:t>(kcal) of </a:t>
            </a:r>
            <a:r>
              <a:rPr lang="nl-BE" altLang="nl-NL" sz="1600" u="sng" dirty="0">
                <a:latin typeface="+mn-lt"/>
                <a:cs typeface="Tahoma" panose="020B0604030504040204" pitchFamily="34" charset="0"/>
              </a:rPr>
              <a:t>kilojoule</a:t>
            </a:r>
            <a:r>
              <a:rPr lang="nl-BE" altLang="nl-NL" sz="1600" dirty="0">
                <a:latin typeface="+mn-lt"/>
                <a:cs typeface="Tahoma" panose="020B0604030504040204" pitchFamily="34" charset="0"/>
              </a:rPr>
              <a:t> (kJ). </a:t>
            </a:r>
            <a:br>
              <a:rPr lang="nl-BE" altLang="nl-NL" sz="1600" dirty="0">
                <a:latin typeface="+mn-lt"/>
                <a:cs typeface="Tahoma" panose="020B0604030504040204" pitchFamily="34" charset="0"/>
              </a:rPr>
            </a:br>
            <a:r>
              <a:rPr lang="nl-BE" altLang="nl-NL" sz="1600" b="1" dirty="0">
                <a:cs typeface="Tahoma" panose="020B0604030504040204" pitchFamily="34" charset="0"/>
              </a:rPr>
              <a:t>Vet, verzadigd vet, koolhydraten, suikers, eiwitten en zout. </a:t>
            </a:r>
          </a:p>
          <a:p>
            <a:r>
              <a:rPr lang="nl-NL" sz="1600" b="1">
                <a:latin typeface="+mn-lt"/>
              </a:rPr>
              <a:t>RI = Referentie </a:t>
            </a:r>
            <a:r>
              <a:rPr lang="nl-NL" sz="1600" b="1" dirty="0">
                <a:latin typeface="+mn-lt"/>
              </a:rPr>
              <a:t>inname</a:t>
            </a:r>
            <a:r>
              <a:rPr lang="nl-NL" sz="1600" dirty="0">
                <a:latin typeface="+mn-lt"/>
              </a:rPr>
              <a:t>: maximale hoeveelheid om elke dag te eten.</a:t>
            </a:r>
            <a:br>
              <a:rPr lang="nl-NL" sz="1600" dirty="0">
                <a:latin typeface="+mn-lt"/>
              </a:rPr>
            </a:br>
            <a:r>
              <a:rPr lang="nl-NL" sz="1600" b="1" dirty="0">
                <a:latin typeface="+mn-lt"/>
              </a:rPr>
              <a:t>ADH</a:t>
            </a:r>
            <a:r>
              <a:rPr lang="nl-NL" sz="1600" dirty="0">
                <a:latin typeface="+mn-lt"/>
              </a:rPr>
              <a:t>: aanbevolen dagelijkse hoeveelheid</a:t>
            </a:r>
          </a:p>
          <a:p>
            <a:endParaRPr lang="nl-BE" altLang="nl-NL" sz="1600" dirty="0">
              <a:cs typeface="Tahoma" panose="020B0604030504040204" pitchFamily="34" charset="0"/>
            </a:endParaRPr>
          </a:p>
          <a:p>
            <a:r>
              <a:rPr lang="nl-BE" sz="1600" b="1" dirty="0">
                <a:latin typeface="+mn-lt"/>
                <a:cs typeface="Tahoma" panose="020B0604030504040204" pitchFamily="34" charset="0"/>
              </a:rPr>
              <a:t>6</a:t>
            </a:r>
            <a:r>
              <a:rPr lang="nl-NL" sz="1600" b="1" dirty="0">
                <a:latin typeface="+mn-lt"/>
              </a:rPr>
              <a:t>. Naam en contactgegevens </a:t>
            </a:r>
            <a:r>
              <a:rPr lang="nl-NL" sz="1600" dirty="0">
                <a:latin typeface="+mn-lt"/>
              </a:rPr>
              <a:t>van de fabrikant. Land van oorsprong of plaats van herkomst</a:t>
            </a:r>
            <a:br>
              <a:rPr lang="nl-NL" sz="1600" b="1" dirty="0">
                <a:latin typeface="+mn-lt"/>
              </a:rPr>
            </a:br>
            <a:br>
              <a:rPr lang="nl-NL" sz="1600" b="1" dirty="0">
                <a:latin typeface="+mn-lt"/>
              </a:rPr>
            </a:br>
            <a:r>
              <a:rPr lang="nl-NL" sz="1600" b="1" dirty="0"/>
              <a:t>7</a:t>
            </a:r>
            <a:r>
              <a:rPr lang="nl-NL" sz="1600" b="1" dirty="0">
                <a:latin typeface="+mn-lt"/>
              </a:rPr>
              <a:t>. EAN  </a:t>
            </a:r>
            <a:r>
              <a:rPr lang="nl-NL" sz="1600" dirty="0">
                <a:latin typeface="+mn-lt"/>
              </a:rPr>
              <a:t>(streepjes) code. </a:t>
            </a:r>
          </a:p>
          <a:p>
            <a:endParaRPr lang="nl-NL" sz="1600" dirty="0"/>
          </a:p>
          <a:p>
            <a:endParaRPr lang="nl-NL" sz="1600" dirty="0"/>
          </a:p>
          <a:p>
            <a:br>
              <a:rPr lang="nl-NL" sz="1600" dirty="0">
                <a:latin typeface="+mn-lt"/>
              </a:rPr>
            </a:br>
            <a:br>
              <a:rPr lang="nl-NL" sz="800" b="1" dirty="0">
                <a:latin typeface="+mn-lt"/>
              </a:rPr>
            </a:br>
            <a:br>
              <a:rPr lang="nl-NL" sz="900" dirty="0">
                <a:latin typeface="+mn-lt"/>
              </a:rPr>
            </a:br>
            <a:br>
              <a:rPr lang="nl-NL" sz="900" b="1" dirty="0"/>
            </a:br>
            <a:br>
              <a:rPr lang="nl-NL" sz="900" b="1" dirty="0"/>
            </a:br>
            <a:endParaRPr lang="nl-NL" sz="1600" b="1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81F538-0F7F-944D-26A9-E8F0B589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579"/>
            <a:ext cx="4209820" cy="66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A3C950D-330B-2CA6-0812-1E848A7DE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35650"/>
              </p:ext>
            </p:extLst>
          </p:nvPr>
        </p:nvGraphicFramePr>
        <p:xfrm>
          <a:off x="7597850" y="6140897"/>
          <a:ext cx="10747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57143" imgH="1457143" progId="MSPhotoEd.3">
                  <p:embed/>
                </p:oleObj>
              </mc:Choice>
              <mc:Fallback>
                <p:oleObj r:id="rId5" imgW="2057143" imgH="1457143" progId="MSPhotoEd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A3C950D-330B-2CA6-0812-1E848A7DE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850" y="6140897"/>
                        <a:ext cx="10747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048D8A9-2272-D111-17AF-C3F1CB182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156" y="357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Wat moet er verplicht op een etiket staan?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Op </a:t>
            </a:r>
            <a:r>
              <a:rPr lang="nl-NL" sz="2000" b="1" u="sng" dirty="0"/>
              <a:t>alle</a:t>
            </a:r>
            <a:r>
              <a:rPr lang="nl-NL" sz="2000" b="1" dirty="0"/>
              <a:t> etiketten:</a:t>
            </a:r>
          </a:p>
          <a:p>
            <a:pPr marL="0" indent="0">
              <a:buNone/>
            </a:pPr>
            <a:r>
              <a:rPr lang="nl-NL" dirty="0"/>
              <a:t>- Naam</a:t>
            </a:r>
          </a:p>
          <a:p>
            <a:pPr marL="0" indent="0">
              <a:buNone/>
            </a:pPr>
            <a:r>
              <a:rPr lang="nl-NL" dirty="0"/>
              <a:t>- Ingrediëntenlijst</a:t>
            </a:r>
          </a:p>
          <a:p>
            <a:pPr marL="0" indent="0">
              <a:buNone/>
            </a:pPr>
            <a:r>
              <a:rPr lang="nl-NL" dirty="0"/>
              <a:t>- Netto inhoud </a:t>
            </a:r>
          </a:p>
          <a:p>
            <a:pPr marL="0" indent="0">
              <a:buNone/>
            </a:pPr>
            <a:r>
              <a:rPr lang="nl-NL" sz="1800" dirty="0"/>
              <a:t>   (zonder verpakking)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- Houdbaarheidsdatum</a:t>
            </a:r>
            <a:br>
              <a:rPr lang="nl-NL" dirty="0"/>
            </a:br>
            <a:r>
              <a:rPr lang="nl-NL" dirty="0"/>
              <a:t>  </a:t>
            </a:r>
            <a:r>
              <a:rPr lang="nl-NL" sz="1800" dirty="0"/>
              <a:t>(T.H.T of T.G.T)</a:t>
            </a:r>
          </a:p>
          <a:p>
            <a:pPr marL="0" indent="0">
              <a:buNone/>
            </a:pPr>
            <a:r>
              <a:rPr lang="nl-NL" dirty="0"/>
              <a:t>- Naam fabrikant</a:t>
            </a:r>
          </a:p>
          <a:p>
            <a:pPr marL="0" indent="0">
              <a:buNone/>
            </a:pPr>
            <a:r>
              <a:rPr lang="nl-NL" dirty="0"/>
              <a:t>- Voedingswaardetabel</a:t>
            </a:r>
          </a:p>
          <a:p>
            <a:pPr marL="0" indent="0">
              <a:buNone/>
            </a:pPr>
            <a:r>
              <a:rPr lang="nl-NL" dirty="0"/>
              <a:t>- Streepjescode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solidFill>
            <a:srgbClr val="CCCC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Alleen als het van toepassing is:</a:t>
            </a:r>
          </a:p>
          <a:p>
            <a:pPr marL="0" indent="0">
              <a:buNone/>
            </a:pPr>
            <a:r>
              <a:rPr lang="nl-NL" dirty="0"/>
              <a:t>- Allergenen</a:t>
            </a:r>
          </a:p>
          <a:p>
            <a:pPr marL="0" indent="0">
              <a:buNone/>
            </a:pPr>
            <a:r>
              <a:rPr lang="nl-NL" dirty="0"/>
              <a:t>- Hoeveel ingrediënten</a:t>
            </a:r>
            <a:br>
              <a:rPr lang="nl-NL" dirty="0"/>
            </a:br>
            <a:r>
              <a:rPr lang="nl-NL" dirty="0"/>
              <a:t>  </a:t>
            </a:r>
            <a:r>
              <a:rPr lang="nl-NL" sz="1800" dirty="0"/>
              <a:t>(bij naam product of op plaatje, </a:t>
            </a:r>
            <a:br>
              <a:rPr lang="nl-NL" sz="1800" dirty="0"/>
            </a:br>
            <a:r>
              <a:rPr lang="nl-NL" sz="1800" dirty="0"/>
              <a:t>    bijvoorbeeld: aardbeien yoghurt)</a:t>
            </a:r>
          </a:p>
          <a:p>
            <a:pPr marL="0" indent="0">
              <a:buNone/>
            </a:pPr>
            <a:r>
              <a:rPr lang="nl-NL" dirty="0"/>
              <a:t>- Bewaarvoorschrift</a:t>
            </a:r>
          </a:p>
          <a:p>
            <a:pPr marL="0" indent="0">
              <a:buNone/>
            </a:pPr>
            <a:r>
              <a:rPr lang="nl-NL" dirty="0"/>
              <a:t>- Gebruiksaanwijzing</a:t>
            </a:r>
          </a:p>
          <a:p>
            <a:pPr marL="0" indent="0">
              <a:buNone/>
            </a:pPr>
            <a:r>
              <a:rPr lang="nl-NL" dirty="0"/>
              <a:t>- Oorsprong/land van herkomst</a:t>
            </a:r>
          </a:p>
          <a:p>
            <a:pPr marL="0" indent="0">
              <a:buNone/>
            </a:pPr>
            <a:r>
              <a:rPr lang="nl-NL" dirty="0"/>
              <a:t>- Alcoholpercentage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A986DE4-8A0F-507F-CA18-E78EAEF00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309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llerge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845381" cy="27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Allergenen</a:t>
            </a:r>
            <a:br>
              <a:rPr lang="nl-NL" dirty="0"/>
            </a:br>
            <a:endParaRPr lang="nl-NL" dirty="0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DEB856C-46F1-2843-3EBF-A4CFF6168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791" y="309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CC9A0-4B79-E9A9-CABE-E7680443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Hulpstoffen</a:t>
            </a:r>
          </a:p>
        </p:txBody>
      </p:sp>
      <p:pic>
        <p:nvPicPr>
          <p:cNvPr id="3074" name="Picture 2" descr="E-nummervrij eten? Wij geven je 3 tips! - Cure4Life">
            <a:extLst>
              <a:ext uri="{FF2B5EF4-FFF2-40B4-BE49-F238E27FC236}">
                <a16:creationId xmlns:a16="http://schemas.microsoft.com/office/drawing/2014/main" id="{B58E19CC-E3B0-483C-A704-F5FBE027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0848"/>
            <a:ext cx="73152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D53528A-74EE-7B8C-FF82-BD510298B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396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859" y="1268760"/>
            <a:ext cx="4991533" cy="496867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76233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Eerlijke verpakkingen ??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92C235A-F1FD-1B34-9D78-4FAB5CEC9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889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726374"/>
            <a:ext cx="5040560" cy="5405251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1B1A1F"/>
                </a:solidFill>
                <a:latin typeface="Neuton"/>
              </a:rPr>
              <a:t> 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2B85CCA-7B93-978A-8733-9AE6D9A32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F2E1E-FFDE-42EB-ACDA-8143EE942C55}"/>
</file>

<file path=customXml/itemProps2.xml><?xml version="1.0" encoding="utf-8"?>
<ds:datastoreItem xmlns:ds="http://schemas.openxmlformats.org/officeDocument/2006/customXml" ds:itemID="{9805F060-309A-435A-8ABB-91E12DBFD487}">
  <ds:schemaRefs>
    <ds:schemaRef ds:uri="8222ef23-ae55-416f-bf35-13fd773054d5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887056e5-f88d-46d1-9611-a3f4b12c3a07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0E2E7F85-A3E4-4802-A5D6-11DB2AD38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277</Words>
  <Application>Microsoft Office PowerPoint</Application>
  <PresentationFormat>Diavoorstelling (4:3)</PresentationFormat>
  <Paragraphs>30</Paragraphs>
  <Slides>8</Slides>
  <Notes>0</Notes>
  <HiddenSlides>0</HiddenSlides>
  <MMClips>8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Neuton</vt:lpstr>
      <vt:lpstr>Kantoorthema</vt:lpstr>
      <vt:lpstr>MSPhotoEd.3</vt:lpstr>
      <vt:lpstr>4.1 Wat staat er op een etiket?</vt:lpstr>
      <vt:lpstr> 1. Naam product  2. Ingrediënten De ingrediënten staan op volgorde van veel naar weinig.  En Informatie over allergenen.  3. Inhoud Netto hoeveelheid = zonder verpakking.  Het symbool e staat voor 'estimated', ofwel ongeveer.  4. Houdbaarheid T.H.T :Tenminste Houdbaar Tot of T.G.T: Te Gebruiken Tot: uiterste datum waarop producten die snel bederven gegeten kunnen worden </vt:lpstr>
      <vt:lpstr>PowerPoint-presentatie</vt:lpstr>
      <vt:lpstr>Wat moet er verplicht op een etiket staan?</vt:lpstr>
      <vt:lpstr> Allergenen </vt:lpstr>
      <vt:lpstr>Hulpstoffen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Mecheline Lips-Maas</cp:lastModifiedBy>
  <cp:revision>28</cp:revision>
  <dcterms:created xsi:type="dcterms:W3CDTF">2017-10-01T18:51:50Z</dcterms:created>
  <dcterms:modified xsi:type="dcterms:W3CDTF">2023-05-31T07:43:15Z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9d22837d-178f-4e6f-a67a-b103c0782e5d</vt:lpwstr>
  </property>
  <property fmtid="{D5CDD505-2E9C-101B-9397-08002B2CF9AE}" pid="12" name="xd_Signature">
    <vt:bool>false</vt:bool>
  </property>
</Properties>
</file>